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7EDA-2097-4A5C-A8EC-C35EFFF4A02F}" type="datetimeFigureOut">
              <a:rPr lang="tr-TR" smtClean="0"/>
              <a:t>12.03.2012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46E9-809E-4525-A410-3D24C5B9C8A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Stack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Definition: </a:t>
            </a:r>
          </a:p>
          <a:p>
            <a:pPr lvl="1">
              <a:lnSpc>
                <a:spcPct val="90000"/>
              </a:lnSpc>
            </a:pPr>
            <a:r>
              <a:rPr lang="en-US"/>
              <a:t>An ordered collection of data items</a:t>
            </a:r>
          </a:p>
          <a:p>
            <a:pPr lvl="1">
              <a:lnSpc>
                <a:spcPct val="90000"/>
              </a:lnSpc>
            </a:pPr>
            <a:r>
              <a:rPr lang="en-US"/>
              <a:t>Can be accessed at only one end (the top)</a:t>
            </a:r>
          </a:p>
          <a:p>
            <a:pPr>
              <a:lnSpc>
                <a:spcPct val="90000"/>
              </a:lnSpc>
            </a:pPr>
            <a:r>
              <a:rPr lang="en-US"/>
              <a:t>Operations:</a:t>
            </a:r>
          </a:p>
          <a:p>
            <a:pPr lvl="1">
              <a:lnSpc>
                <a:spcPct val="90000"/>
              </a:lnSpc>
            </a:pPr>
            <a:r>
              <a:rPr lang="en-US"/>
              <a:t>construct a stack (usually empty)</a:t>
            </a:r>
          </a:p>
          <a:p>
            <a:pPr lvl="1">
              <a:lnSpc>
                <a:spcPct val="90000"/>
              </a:lnSpc>
            </a:pPr>
            <a:r>
              <a:rPr lang="en-US"/>
              <a:t>check if it is empty</a:t>
            </a:r>
          </a:p>
          <a:p>
            <a:pPr lvl="1">
              <a:lnSpc>
                <a:spcPct val="90000"/>
              </a:lnSpc>
            </a:pPr>
            <a:r>
              <a:rPr lang="en-US"/>
              <a:t>Push: 	add an element to the top</a:t>
            </a:r>
          </a:p>
          <a:p>
            <a:pPr lvl="1">
              <a:lnSpc>
                <a:spcPct val="90000"/>
              </a:lnSpc>
            </a:pPr>
            <a:r>
              <a:rPr lang="en-US"/>
              <a:t>Top: 	retrieve the top element</a:t>
            </a:r>
          </a:p>
          <a:p>
            <a:pPr lvl="1">
              <a:lnSpc>
                <a:spcPct val="90000"/>
              </a:lnSpc>
            </a:pPr>
            <a:r>
              <a:rPr lang="en-US"/>
              <a:t>Pop:	remove the top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Storage Structure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 with an array</a:t>
            </a:r>
          </a:p>
          <a:p>
            <a:pPr lvl="1"/>
            <a:r>
              <a:rPr lang="en-US"/>
              <a:t>Let position 0 be top of stack</a:t>
            </a:r>
          </a:p>
          <a:p>
            <a:pPr lvl="1"/>
            <a:endParaRPr lang="en-US"/>
          </a:p>
          <a:p>
            <a:r>
              <a:rPr lang="en-US"/>
              <a:t>Problem … consider pushing and popping</a:t>
            </a:r>
          </a:p>
          <a:p>
            <a:pPr lvl="1"/>
            <a:r>
              <a:rPr lang="en-US"/>
              <a:t>Requires much shifting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 cstate="print"/>
          <a:srcRect l="7062" t="5531" r="6966" b="6352"/>
          <a:stretch>
            <a:fillRect/>
          </a:stretch>
        </p:blipFill>
        <p:spPr bwMode="auto">
          <a:xfrm>
            <a:off x="6854825" y="1298575"/>
            <a:ext cx="14303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8700" y="4440238"/>
            <a:ext cx="5305425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Storage Structure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A better approach is to let position 0 be the </a:t>
            </a:r>
            <a:r>
              <a:rPr lang="en-US" u="sng"/>
              <a:t>bottom</a:t>
            </a:r>
            <a:r>
              <a:rPr lang="en-US"/>
              <a:t> of the stack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Thus our design will include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 u="sng"/>
              <a:t>array</a:t>
            </a:r>
            <a:r>
              <a:rPr lang="en-US"/>
              <a:t> to hold the stack elements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 u="sng"/>
              <a:t>integer</a:t>
            </a:r>
            <a:r>
              <a:rPr lang="en-US"/>
              <a:t> to indicate the top of the stack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538" y="2716213"/>
            <a:ext cx="63785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92313" y="2767013"/>
            <a:ext cx="1336675" cy="2578100"/>
            <a:chOff x="1255" y="1743"/>
            <a:chExt cx="842" cy="1624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>
              <a:off x="1300" y="1743"/>
              <a:ext cx="797" cy="109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 flipV="1">
              <a:off x="1255" y="2865"/>
              <a:ext cx="207" cy="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30338" y="3282950"/>
            <a:ext cx="1031875" cy="2578100"/>
            <a:chOff x="901" y="2068"/>
            <a:chExt cx="650" cy="1624"/>
          </a:xfrm>
        </p:grpSpPr>
        <p:sp>
          <p:nvSpPr>
            <p:cNvPr id="57353" name="Oval 9"/>
            <p:cNvSpPr>
              <a:spLocks noChangeArrowheads="1"/>
            </p:cNvSpPr>
            <p:nvPr/>
          </p:nvSpPr>
          <p:spPr bwMode="auto">
            <a:xfrm>
              <a:off x="901" y="2068"/>
              <a:ext cx="532" cy="25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 flipH="1" flipV="1">
              <a:off x="1255" y="2334"/>
              <a:ext cx="296" cy="1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56" name="Freeform 12"/>
          <p:cNvSpPr>
            <a:spLocks/>
          </p:cNvSpPr>
          <p:nvPr/>
        </p:nvSpPr>
        <p:spPr bwMode="auto">
          <a:xfrm>
            <a:off x="101600" y="2414588"/>
            <a:ext cx="2101850" cy="1758950"/>
          </a:xfrm>
          <a:custGeom>
            <a:avLst/>
            <a:gdLst/>
            <a:ahLst/>
            <a:cxnLst>
              <a:cxn ang="0">
                <a:pos x="468" y="0"/>
              </a:cxn>
              <a:cxn ang="0">
                <a:pos x="143" y="886"/>
              </a:cxn>
              <a:cxn ang="0">
                <a:pos x="1324" y="1108"/>
              </a:cxn>
            </a:cxnLst>
            <a:rect l="0" t="0" r="r" b="b"/>
            <a:pathLst>
              <a:path w="1324" h="1108">
                <a:moveTo>
                  <a:pt x="468" y="0"/>
                </a:moveTo>
                <a:cubicBezTo>
                  <a:pt x="234" y="350"/>
                  <a:pt x="0" y="701"/>
                  <a:pt x="143" y="886"/>
                </a:cubicBezTo>
                <a:cubicBezTo>
                  <a:pt x="286" y="1071"/>
                  <a:pt x="805" y="1089"/>
                  <a:pt x="1324" y="1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Operations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Constructor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Compiler will handle allocation of memory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Empty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Check if value of </a:t>
            </a:r>
            <a:r>
              <a:rPr lang="en-US" sz="2400" b="1" dirty="0" smtClean="0">
                <a:solidFill>
                  <a:srgbClr val="6666FF"/>
                </a:solidFill>
                <a:latin typeface="Courier New" pitchFamily="49" charset="0"/>
              </a:rPr>
              <a:t>Top</a:t>
            </a:r>
            <a:r>
              <a:rPr lang="en-US" sz="2000" dirty="0" smtClean="0"/>
              <a:t> </a:t>
            </a:r>
            <a:r>
              <a:rPr lang="en-US" sz="2400" b="1" dirty="0">
                <a:solidFill>
                  <a:srgbClr val="6666FF"/>
                </a:solidFill>
                <a:latin typeface="Courier New" pitchFamily="49" charset="0"/>
              </a:rPr>
              <a:t>== -1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Push (if </a:t>
            </a:r>
            <a:r>
              <a:rPr lang="en-US" sz="2800" b="1" dirty="0" smtClean="0">
                <a:solidFill>
                  <a:srgbClr val="6666FF"/>
                </a:solidFill>
                <a:latin typeface="Courier New" pitchFamily="49" charset="0"/>
              </a:rPr>
              <a:t>Array</a:t>
            </a:r>
            <a:r>
              <a:rPr lang="en-US" sz="2400" dirty="0" smtClean="0"/>
              <a:t> </a:t>
            </a:r>
            <a:r>
              <a:rPr lang="en-US" sz="2400" dirty="0"/>
              <a:t>not full)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Increment </a:t>
            </a:r>
            <a:r>
              <a:rPr lang="en-US" sz="2400" b="1" dirty="0" smtClean="0">
                <a:solidFill>
                  <a:srgbClr val="6666FF"/>
                </a:solidFill>
                <a:latin typeface="Courier New" pitchFamily="49" charset="0"/>
              </a:rPr>
              <a:t>Top</a:t>
            </a:r>
            <a:r>
              <a:rPr lang="en-US" sz="2000" dirty="0" smtClean="0"/>
              <a:t> </a:t>
            </a:r>
            <a:r>
              <a:rPr lang="en-US" sz="2000" dirty="0"/>
              <a:t>by 1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Store value in </a:t>
            </a:r>
            <a:r>
              <a:rPr lang="en-US" sz="2400" b="1" dirty="0" smtClean="0">
                <a:solidFill>
                  <a:srgbClr val="6666FF"/>
                </a:solidFill>
                <a:latin typeface="Courier New" pitchFamily="49" charset="0"/>
              </a:rPr>
              <a:t>Array [Top</a:t>
            </a:r>
            <a:r>
              <a:rPr lang="en-US" sz="2400" b="1" dirty="0">
                <a:solidFill>
                  <a:srgbClr val="6666FF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Top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stack not empty, return </a:t>
            </a:r>
            <a:r>
              <a:rPr lang="en-US" sz="2400" b="1" dirty="0" smtClean="0">
                <a:solidFill>
                  <a:srgbClr val="6666FF"/>
                </a:solidFill>
                <a:latin typeface="Courier New" pitchFamily="49" charset="0"/>
              </a:rPr>
              <a:t>Array[Top</a:t>
            </a:r>
            <a:r>
              <a:rPr lang="en-US" sz="2400" b="1" dirty="0">
                <a:solidFill>
                  <a:srgbClr val="6666FF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Pop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array not empty, decrement </a:t>
            </a:r>
            <a:r>
              <a:rPr lang="en-US" sz="2400" b="1" dirty="0" smtClean="0">
                <a:solidFill>
                  <a:srgbClr val="6666FF"/>
                </a:solidFill>
                <a:latin typeface="Courier New" pitchFamily="49" charset="0"/>
              </a:rPr>
              <a:t>Top</a:t>
            </a:r>
            <a:endParaRPr lang="en-US" sz="2400" b="1" dirty="0">
              <a:solidFill>
                <a:srgbClr val="6666FF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Output routine added for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</a:t>
            </a:r>
            <a:r>
              <a:rPr lang="tr-TR" dirty="0" smtClean="0"/>
              <a:t>Struct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completed </a:t>
            </a:r>
            <a:r>
              <a:rPr lang="en-US" sz="2800" b="1" dirty="0" err="1">
                <a:solidFill>
                  <a:srgbClr val="6666FF"/>
                </a:solidFill>
                <a:latin typeface="Courier New" pitchFamily="49" charset="0"/>
              </a:rPr>
              <a:t>Stack.h</a:t>
            </a:r>
            <a:r>
              <a:rPr lang="en-US" sz="2800" b="1" dirty="0">
                <a:solidFill>
                  <a:srgbClr val="6666FF"/>
                </a:solidFill>
                <a:latin typeface="Courier New" pitchFamily="49" charset="0"/>
              </a:rPr>
              <a:t> </a:t>
            </a:r>
            <a:r>
              <a:rPr lang="en-US" sz="2800" dirty="0"/>
              <a:t>file, </a:t>
            </a:r>
          </a:p>
          <a:p>
            <a:pPr lvl="1"/>
            <a:r>
              <a:rPr lang="en-US" sz="2400" dirty="0"/>
              <a:t>All functions defined</a:t>
            </a:r>
          </a:p>
          <a:p>
            <a:pPr lvl="1"/>
            <a:r>
              <a:rPr lang="en-US" sz="2400" dirty="0"/>
              <a:t>Note use of </a:t>
            </a:r>
            <a:r>
              <a:rPr lang="en-US" b="1" dirty="0" err="1">
                <a:solidFill>
                  <a:srgbClr val="6666FF"/>
                </a:solidFill>
                <a:latin typeface="Courier New" pitchFamily="49" charset="0"/>
              </a:rPr>
              <a:t>typedef</a:t>
            </a:r>
            <a:r>
              <a:rPr lang="en-US" sz="2400" dirty="0"/>
              <a:t> mechanism</a:t>
            </a:r>
          </a:p>
          <a:p>
            <a:r>
              <a:rPr lang="en-US" sz="2800" dirty="0"/>
              <a:t>Implementation file, </a:t>
            </a:r>
            <a:r>
              <a:rPr lang="en-US" sz="2800" b="1" dirty="0">
                <a:solidFill>
                  <a:srgbClr val="6666FF"/>
                </a:solidFill>
                <a:latin typeface="Courier New" pitchFamily="49" charset="0"/>
              </a:rPr>
              <a:t>Stack.cpp</a:t>
            </a:r>
            <a:r>
              <a:rPr lang="en-US" sz="2800" dirty="0"/>
              <a:t>, </a:t>
            </a:r>
          </a:p>
          <a:p>
            <a:r>
              <a:rPr lang="en-US" sz="2800" dirty="0" smtClean="0"/>
              <a:t>, </a:t>
            </a:r>
            <a:endParaRPr lang="en-US" sz="2800" dirty="0"/>
          </a:p>
          <a:p>
            <a:pPr lvl="1"/>
            <a:r>
              <a:rPr lang="en-US" sz="2400" dirty="0"/>
              <a:t>Creates stack of 4 elements</a:t>
            </a:r>
          </a:p>
          <a:p>
            <a:pPr lvl="1"/>
            <a:r>
              <a:rPr lang="en-US" sz="2400" dirty="0"/>
              <a:t>Demonstrates error checking for stack full, empty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9038" y="5100638"/>
            <a:ext cx="35687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Dynamic Array </a:t>
            </a:r>
            <a:br>
              <a:rPr lang="en-US" sz="4000"/>
            </a:br>
            <a:r>
              <a:rPr lang="en-US" sz="4000"/>
              <a:t>to Store Stack Elements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issues regarding static arrays for stacks as for lists</a:t>
            </a:r>
          </a:p>
          <a:p>
            <a:pPr lvl="1"/>
            <a:r>
              <a:rPr lang="en-US" dirty="0"/>
              <a:t>Can run out of space if stack set too small</a:t>
            </a:r>
          </a:p>
          <a:p>
            <a:pPr lvl="1"/>
            <a:r>
              <a:rPr lang="en-US" dirty="0"/>
              <a:t>Can waste space if stack set too large</a:t>
            </a:r>
          </a:p>
          <a:p>
            <a:r>
              <a:rPr lang="en-US" dirty="0" smtClean="0"/>
              <a:t>Note </a:t>
            </a:r>
            <a:r>
              <a:rPr lang="en-US" dirty="0"/>
              <a:t>additional data members </a:t>
            </a:r>
            <a:r>
              <a:rPr lang="en-US" dirty="0" smtClean="0"/>
              <a:t>required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Applications of the ADT Stack:</a:t>
            </a:r>
            <a:br>
              <a:rPr lang="tr-TR" dirty="0" smtClean="0">
                <a:solidFill>
                  <a:schemeClr val="tx2"/>
                </a:solidFill>
              </a:rPr>
            </a:br>
            <a:r>
              <a:rPr lang="en-US" sz="2700" dirty="0" smtClean="0">
                <a:solidFill>
                  <a:schemeClr val="tx2"/>
                </a:solidFill>
              </a:rPr>
              <a:t>Checking </a:t>
            </a:r>
            <a:r>
              <a:rPr lang="en-US" sz="2700" dirty="0">
                <a:solidFill>
                  <a:schemeClr val="tx2"/>
                </a:solidFill>
              </a:rPr>
              <a:t>for Balanced Braces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C/C++ and Java uses curly braces { and } to delimit groups of statements. If you treat a java program as a sequence of characters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stack</a:t>
            </a:r>
            <a:r>
              <a:rPr lang="en-US" dirty="0">
                <a:solidFill>
                  <a:schemeClr val="tx2"/>
                </a:solidFill>
              </a:rPr>
              <a:t> can be used to </a:t>
            </a:r>
            <a:r>
              <a:rPr lang="en-US" dirty="0">
                <a:solidFill>
                  <a:srgbClr val="FF0000"/>
                </a:solidFill>
              </a:rPr>
              <a:t>verify</a:t>
            </a:r>
            <a:r>
              <a:rPr lang="en-US" dirty="0">
                <a:solidFill>
                  <a:schemeClr val="tx2"/>
                </a:solidFill>
              </a:rPr>
              <a:t> whether a program contains balanced braces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An example of balanced braces</a:t>
            </a:r>
          </a:p>
          <a:p>
            <a:pPr lvl="2">
              <a:buFontTx/>
              <a:buNone/>
            </a:pPr>
            <a:r>
              <a:rPr lang="en-US" dirty="0" err="1">
                <a:solidFill>
                  <a:schemeClr val="tx2"/>
                </a:solidFill>
              </a:rPr>
              <a:t>abc</a:t>
            </a:r>
            <a:r>
              <a:rPr lang="en-US" dirty="0">
                <a:solidFill>
                  <a:srgbClr val="7030A0"/>
                </a:solidFill>
              </a:rPr>
              <a:t>{</a:t>
            </a:r>
            <a:r>
              <a:rPr lang="en-US" dirty="0" err="1">
                <a:solidFill>
                  <a:schemeClr val="tx2"/>
                </a:solidFill>
              </a:rPr>
              <a:t>defg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{</a:t>
            </a:r>
            <a:r>
              <a:rPr lang="en-US" dirty="0" err="1">
                <a:solidFill>
                  <a:schemeClr val="tx2"/>
                </a:solidFill>
              </a:rPr>
              <a:t>ijk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}</a:t>
            </a:r>
            <a:r>
              <a:rPr lang="en-US" dirty="0">
                <a:solidFill>
                  <a:schemeClr val="accent6"/>
                </a:solidFill>
              </a:rPr>
              <a:t>{</a:t>
            </a: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{</a:t>
            </a:r>
            <a:r>
              <a:rPr lang="en-US" dirty="0" err="1">
                <a:solidFill>
                  <a:schemeClr val="tx2"/>
                </a:solidFill>
              </a:rPr>
              <a:t>mn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}</a:t>
            </a:r>
            <a:r>
              <a:rPr lang="en-US" dirty="0">
                <a:solidFill>
                  <a:schemeClr val="accent6"/>
                </a:solidFill>
              </a:rPr>
              <a:t>}</a:t>
            </a:r>
            <a:r>
              <a:rPr lang="en-US" dirty="0">
                <a:solidFill>
                  <a:schemeClr val="tx2"/>
                </a:solidFill>
              </a:rPr>
              <a:t>op</a:t>
            </a:r>
            <a:r>
              <a:rPr lang="en-US" dirty="0">
                <a:solidFill>
                  <a:srgbClr val="7030A0"/>
                </a:solidFill>
              </a:rPr>
              <a:t>}</a:t>
            </a:r>
            <a:r>
              <a:rPr lang="en-US" dirty="0" err="1">
                <a:solidFill>
                  <a:schemeClr val="tx2"/>
                </a:solidFill>
              </a:rPr>
              <a:t>qr</a:t>
            </a:r>
            <a:endParaRPr lang="en-US" dirty="0">
              <a:solidFill>
                <a:schemeClr val="tx2"/>
              </a:solidFill>
              <a:latin typeface="Courier New" pitchFamily="49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An example of unbalanced braces</a:t>
            </a:r>
          </a:p>
          <a:p>
            <a:pPr lvl="2">
              <a:buFontTx/>
              <a:buNone/>
            </a:pPr>
            <a:r>
              <a:rPr lang="en-US" dirty="0" err="1">
                <a:solidFill>
                  <a:schemeClr val="tx2"/>
                </a:solidFill>
              </a:rPr>
              <a:t>abc</a:t>
            </a:r>
            <a:r>
              <a:rPr lang="en-US" dirty="0">
                <a:solidFill>
                  <a:srgbClr val="7030A0"/>
                </a:solidFill>
              </a:rPr>
              <a:t>{</a:t>
            </a:r>
            <a:r>
              <a:rPr lang="en-US" dirty="0">
                <a:solidFill>
                  <a:schemeClr val="tx2"/>
                </a:solidFill>
              </a:rPr>
              <a:t>def</a:t>
            </a:r>
            <a:r>
              <a:rPr lang="en-US" dirty="0">
                <a:solidFill>
                  <a:srgbClr val="7030A0"/>
                </a:solidFill>
              </a:rPr>
              <a:t>}</a:t>
            </a:r>
            <a:r>
              <a:rPr lang="en-US" dirty="0">
                <a:solidFill>
                  <a:srgbClr val="FF0000"/>
                </a:solidFill>
              </a:rPr>
              <a:t>}{</a:t>
            </a:r>
            <a:r>
              <a:rPr lang="en-US" dirty="0" err="1">
                <a:solidFill>
                  <a:schemeClr val="tx2"/>
                </a:solidFill>
              </a:rPr>
              <a:t>ghij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{</a:t>
            </a:r>
            <a:r>
              <a:rPr lang="en-US" dirty="0" err="1">
                <a:solidFill>
                  <a:schemeClr val="tx2"/>
                </a:solidFill>
              </a:rPr>
              <a:t>kl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}</a:t>
            </a:r>
            <a:r>
              <a:rPr lang="en-US" dirty="0">
                <a:solidFill>
                  <a:schemeClr val="tx2"/>
                </a:solidFill>
              </a:rPr>
              <a:t>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Checking for Balanced Braces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Requirements for balanced braces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Each time you encounter a “}”, it matches an already encountered “{”</a:t>
            </a:r>
          </a:p>
          <a:p>
            <a:pPr lvl="1"/>
            <a:r>
              <a:rPr lang="en-US">
                <a:solidFill>
                  <a:schemeClr val="tx2"/>
                </a:solidFill>
              </a:rPr>
              <a:t>When you reach the end of the string, you have matched each “{”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Checking for Balanced Braces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5105400"/>
            <a:ext cx="7848600" cy="40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n-US" sz="1400" dirty="0" smtClean="0">
                <a:latin typeface="Arial" charset="0"/>
              </a:rPr>
              <a:t>Traces </a:t>
            </a:r>
            <a:r>
              <a:rPr lang="en-US" sz="1400" dirty="0">
                <a:latin typeface="Arial" charset="0"/>
              </a:rPr>
              <a:t>of the algorithm that checks for balanced braces</a:t>
            </a:r>
          </a:p>
        </p:txBody>
      </p:sp>
      <p:pic>
        <p:nvPicPr>
          <p:cNvPr id="14342" name="Picture 6" descr="fig06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543800" cy="3494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Stack</vt:lpstr>
      <vt:lpstr>Selecting Storage Structure</vt:lpstr>
      <vt:lpstr>Selecting Storage Structure</vt:lpstr>
      <vt:lpstr>Implementing Operations</vt:lpstr>
      <vt:lpstr>The Stack Struct</vt:lpstr>
      <vt:lpstr>Dynamic Array  to Store Stack Elements</vt:lpstr>
      <vt:lpstr>Applications of the ADT Stack: Checking for Balanced Braces</vt:lpstr>
      <vt:lpstr>Checking for Balanced Braces</vt:lpstr>
      <vt:lpstr>Checking for Balanced Braces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cccc</dc:creator>
  <cp:lastModifiedBy>cccc</cp:lastModifiedBy>
  <cp:revision>18</cp:revision>
  <dcterms:created xsi:type="dcterms:W3CDTF">2012-03-12T07:28:09Z</dcterms:created>
  <dcterms:modified xsi:type="dcterms:W3CDTF">2012-03-12T08:28:26Z</dcterms:modified>
</cp:coreProperties>
</file>